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609" r:id="rId2"/>
    <p:sldId id="571" r:id="rId3"/>
    <p:sldId id="580" r:id="rId4"/>
    <p:sldId id="611" r:id="rId5"/>
    <p:sldId id="572" r:id="rId6"/>
    <p:sldId id="573" r:id="rId7"/>
    <p:sldId id="612" r:id="rId8"/>
    <p:sldId id="574" r:id="rId9"/>
    <p:sldId id="588" r:id="rId10"/>
    <p:sldId id="613" r:id="rId11"/>
    <p:sldId id="614" r:id="rId12"/>
    <p:sldId id="607" r:id="rId13"/>
    <p:sldId id="615" r:id="rId14"/>
    <p:sldId id="616" r:id="rId15"/>
    <p:sldId id="618" r:id="rId16"/>
    <p:sldId id="577" r:id="rId17"/>
    <p:sldId id="578" r:id="rId18"/>
    <p:sldId id="579" r:id="rId19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pos="287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ysics" initials="p" lastIdx="1" clrIdx="0">
    <p:extLst>
      <p:ext uri="{19B8F6BF-5375-455C-9EA6-DF929625EA0E}">
        <p15:presenceInfo xmlns:p15="http://schemas.microsoft.com/office/powerpoint/2012/main" userId="physic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10C032"/>
    <a:srgbClr val="0000FF"/>
    <a:srgbClr val="FF9900"/>
    <a:srgbClr val="0070C0"/>
    <a:srgbClr val="F06010"/>
    <a:srgbClr val="0066FF"/>
    <a:srgbClr val="F63E3A"/>
    <a:srgbClr val="EF5E0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767" autoAdjust="0"/>
  </p:normalViewPr>
  <p:slideViewPr>
    <p:cSldViewPr snapToGrid="0" snapToObjects="1">
      <p:cViewPr varScale="1">
        <p:scale>
          <a:sx n="109" d="100"/>
          <a:sy n="109" d="100"/>
        </p:scale>
        <p:origin x="1902" y="132"/>
      </p:cViewPr>
      <p:guideLst>
        <p:guide orient="horz" pos="2196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1T09:10:00.87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Monday Talk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924818B-4F8A-AA4F-90D5-8BD870F14569}" type="datetime1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E044EA0-1988-5346-A44C-C1D75E4EBD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/>
              <a:t>Monday Talk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5F59E42-0731-C74B-8221-61B082FFD16F}" type="datetime1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A78A622-0E12-EE42-9935-C25E9F3062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Monday Talk</a:t>
            </a:r>
          </a:p>
        </p:txBody>
      </p:sp>
    </p:spTree>
    <p:extLst>
      <p:ext uri="{BB962C8B-B14F-4D97-AF65-F5344CB8AC3E}">
        <p14:creationId xmlns:p14="http://schemas.microsoft.com/office/powerpoint/2010/main" val="250252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Monday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3177" tIns="46589" rIns="93177" bIns="46589" anchor="t"/>
          <a:lstStyle/>
          <a:p>
            <a:pPr lvl="0"/>
            <a:endParaRPr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3177" tIns="46589" rIns="93177" bIns="46589" rtlCol="0" anchor="b"/>
          <a:lstStyle/>
          <a:p>
            <a:pPr lvl="0" algn="r" eaLnBrk="1" hangingPunct="1"/>
            <a:fld id="{9A0DB2DC-4C9A-4742-B13C-FB6460FD3503}" type="slidenum">
              <a:rPr lang="en-US" dirty="0">
                <a:latin typeface="Calibri" panose="020F0502020204030204" charset="0"/>
              </a:rPr>
              <a:pPr lvl="0" algn="r" eaLnBrk="1" hangingPunct="1"/>
              <a:t>17</a:t>
            </a:fld>
            <a:endParaRPr lang="en-US" dirty="0"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6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A0C4D-C1E0-488C-9B5D-D212558B8691}" type="datetimeFigureOut">
              <a:rPr lang="en-IN" smtClean="0"/>
              <a:pPr/>
              <a:t>21-11-2019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CCB28-63D4-458C-94AE-673D18DB4120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4247"/>
            <a:ext cx="9144000" cy="1113238"/>
          </a:xfrm>
          <a:solidFill>
            <a:srgbClr val="FF0000"/>
          </a:solidFill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Electrostatic Ion Beam Trap (HEIBT): </a:t>
            </a:r>
            <a:br>
              <a:rPr lang="en-US" sz="3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design, simulation &amp; fabrication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setup for cold ion-ion collision</a:t>
            </a:r>
            <a:endParaRPr lang="en-US" sz="2400" b="1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" y="3712011"/>
            <a:ext cx="9126374" cy="1106172"/>
          </a:xfrm>
          <a:noFill/>
        </p:spPr>
        <p:txBody>
          <a:bodyPr>
            <a:normAutofit fontScale="62500" lnSpcReduction="20000"/>
          </a:bodyPr>
          <a:lstStyle/>
          <a:p>
            <a:pPr algn="ctr"/>
            <a:r>
              <a:rPr lang="en-US" sz="5100" b="1" dirty="0">
                <a:solidFill>
                  <a:srgbClr val="0066FF"/>
                </a:solidFill>
              </a:rPr>
              <a:t>Raj </a:t>
            </a:r>
            <a:r>
              <a:rPr lang="en-US" sz="5100" b="1" dirty="0" smtClean="0">
                <a:solidFill>
                  <a:srgbClr val="0066FF"/>
                </a:solidFill>
              </a:rPr>
              <a:t>Singh</a:t>
            </a:r>
          </a:p>
          <a:p>
            <a:r>
              <a:rPr lang="en-US" sz="3200" b="1" dirty="0" smtClean="0"/>
              <a:t>Department </a:t>
            </a:r>
            <a:r>
              <a:rPr lang="en-US" sz="3200" b="1" dirty="0"/>
              <a:t>of P</a:t>
            </a:r>
            <a:r>
              <a:rPr lang="en-US" sz="3200" b="1" dirty="0" smtClean="0"/>
              <a:t>article Physics and Astrophysics </a:t>
            </a:r>
          </a:p>
          <a:p>
            <a:r>
              <a:rPr lang="en-US" sz="3200" b="1" dirty="0" smtClean="0"/>
              <a:t>Weizmann </a:t>
            </a:r>
            <a:r>
              <a:rPr lang="en-US" sz="3200" b="1" dirty="0"/>
              <a:t>Institute of Science, </a:t>
            </a:r>
            <a:r>
              <a:rPr lang="en-US" sz="3200" b="1" dirty="0" err="1" smtClean="0"/>
              <a:t>Rehovot</a:t>
            </a:r>
            <a:r>
              <a:rPr lang="en-US" sz="3200" b="1" dirty="0" smtClean="0"/>
              <a:t>, </a:t>
            </a:r>
            <a:r>
              <a:rPr lang="en-US" sz="3200" b="1" dirty="0"/>
              <a:t>Israel</a:t>
            </a:r>
          </a:p>
          <a:p>
            <a:pPr algn="ctr"/>
            <a:endParaRPr lang="en-US" sz="3200" dirty="0">
              <a:solidFill>
                <a:srgbClr val="0000FF"/>
              </a:solidFill>
              <a:latin typeface="+mj-lt"/>
            </a:endParaRPr>
          </a:p>
          <a:p>
            <a:pPr algn="ctr"/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620" y="6391811"/>
            <a:ext cx="9142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GB" sz="1200" b="1" i="1" dirty="0" smtClean="0">
                <a:solidFill>
                  <a:srgbClr val="10C032"/>
                </a:solidFill>
              </a:rPr>
              <a:t>MICE, 21 November 2019</a:t>
            </a:r>
            <a:endParaRPr lang="en-IN" altLang="en-GB" sz="1200" b="1" i="1" dirty="0">
              <a:solidFill>
                <a:srgbClr val="10C032"/>
              </a:solidFill>
            </a:endParaRPr>
          </a:p>
        </p:txBody>
      </p:sp>
      <p:pic>
        <p:nvPicPr>
          <p:cNvPr id="3076" name="Picture 4" descr="Image result for logo for atomic phys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1172248"/>
            <a:ext cx="1406759" cy="8288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utoShape 4" descr="Weizmann Institute of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Weizmann Institute of Scienc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Weizmann Institute of Scienc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82" name="Picture 2" descr="Image result for WEIZMANN INSTITUT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238" y="1170240"/>
            <a:ext cx="2117477" cy="7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78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83" y="1349619"/>
            <a:ext cx="5806587" cy="4331400"/>
          </a:xfrm>
          <a:prstGeom prst="rect">
            <a:avLst/>
          </a:prstGeom>
        </p:spPr>
      </p:pic>
      <p:sp>
        <p:nvSpPr>
          <p:cNvPr id="3" name="Text Box 112"/>
          <p:cNvSpPr txBox="1"/>
          <p:nvPr/>
        </p:nvSpPr>
        <p:spPr>
          <a:xfrm>
            <a:off x="1" y="-2700"/>
            <a:ext cx="9148136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000" b="1" dirty="0" smtClean="0">
                <a:solidFill>
                  <a:srgbClr val="FFFF00"/>
                </a:solidFill>
                <a:sym typeface="+mn-ea"/>
              </a:rPr>
              <a:t>Mirrors voltage optimization HEIBT </a:t>
            </a:r>
            <a:endParaRPr lang="en-IN" altLang="en-US" sz="3000" b="1" dirty="0">
              <a:solidFill>
                <a:srgbClr val="FFFF00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51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12"/>
          <p:cNvSpPr txBox="1"/>
          <p:nvPr/>
        </p:nvSpPr>
        <p:spPr>
          <a:xfrm>
            <a:off x="1" y="-2700"/>
            <a:ext cx="9148136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000" b="1" dirty="0" smtClean="0">
                <a:solidFill>
                  <a:srgbClr val="FFFF00"/>
                </a:solidFill>
                <a:sym typeface="+mn-ea"/>
              </a:rPr>
              <a:t>Collision temperature fit </a:t>
            </a:r>
            <a:endParaRPr lang="en-IN" altLang="en-US" sz="3000" b="1" dirty="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66" y="1397977"/>
            <a:ext cx="5487435" cy="3635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5134710"/>
            <a:ext cx="9148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</a:rPr>
              <a:t>The distribution of collision energy (</a:t>
            </a:r>
            <a:r>
              <a:rPr lang="en-US" sz="1600" b="1" dirty="0" err="1">
                <a:solidFill>
                  <a:srgbClr val="0000FF"/>
                </a:solidFill>
              </a:rPr>
              <a:t>E</a:t>
            </a:r>
            <a:r>
              <a:rPr lang="en-US" sz="1600" b="1" baseline="-25000" dirty="0" err="1">
                <a:solidFill>
                  <a:srgbClr val="0000FF"/>
                </a:solidFill>
              </a:rPr>
              <a:t>col</a:t>
            </a:r>
            <a:r>
              <a:rPr lang="en-US" sz="1600" b="1" dirty="0">
                <a:solidFill>
                  <a:srgbClr val="0000FF"/>
                </a:solidFill>
              </a:rPr>
              <a:t>) and </a:t>
            </a:r>
            <a:r>
              <a:rPr lang="en-US" sz="1600" b="1" dirty="0" smtClean="0">
                <a:solidFill>
                  <a:srgbClr val="0000FF"/>
                </a:solidFill>
              </a:rPr>
              <a:t>fit </a:t>
            </a:r>
            <a:r>
              <a:rPr lang="en-US" sz="1600" b="1" dirty="0">
                <a:solidFill>
                  <a:srgbClr val="0000FF"/>
                </a:solidFill>
              </a:rPr>
              <a:t>for collision temperature,</a:t>
            </a:r>
            <a:br>
              <a:rPr lang="en-US" sz="1600" b="1" dirty="0">
                <a:solidFill>
                  <a:srgbClr val="0000FF"/>
                </a:solidFill>
              </a:rPr>
            </a:br>
            <a:r>
              <a:rPr lang="en-US" sz="1600" b="1" dirty="0" err="1">
                <a:solidFill>
                  <a:srgbClr val="0000FF"/>
                </a:solidFill>
              </a:rPr>
              <a:t>kT</a:t>
            </a:r>
            <a:r>
              <a:rPr lang="en-US" sz="1600" b="1" baseline="-25000" dirty="0" err="1">
                <a:solidFill>
                  <a:srgbClr val="0000FF"/>
                </a:solidFill>
              </a:rPr>
              <a:t>col</a:t>
            </a:r>
            <a:r>
              <a:rPr lang="en-US" sz="1600" b="1" dirty="0">
                <a:solidFill>
                  <a:srgbClr val="0000FF"/>
                </a:solidFill>
              </a:rPr>
              <a:t> = 13 ± 3 </a:t>
            </a:r>
            <a:r>
              <a:rPr lang="en-US" sz="1600" b="1" dirty="0" err="1">
                <a:solidFill>
                  <a:srgbClr val="0000FF"/>
                </a:solidFill>
              </a:rPr>
              <a:t>meV</a:t>
            </a:r>
            <a:r>
              <a:rPr lang="en-US" sz="1600" b="1" dirty="0">
                <a:solidFill>
                  <a:srgbClr val="0000FF"/>
                </a:solidFill>
              </a:rPr>
              <a:t>, in the given equation. </a:t>
            </a:r>
            <a:br>
              <a:rPr lang="en-US" sz="1600" b="1" dirty="0">
                <a:solidFill>
                  <a:srgbClr val="0000FF"/>
                </a:solidFill>
              </a:rPr>
            </a:b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98473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80"/>
                </a:solidFill>
              </a:rPr>
              <a:t>Injected beam parameters: 4 mm diameter and 5 </a:t>
            </a:r>
            <a:r>
              <a:rPr lang="en-US" b="1" dirty="0" err="1" smtClean="0">
                <a:solidFill>
                  <a:srgbClr val="800080"/>
                </a:solidFill>
              </a:rPr>
              <a:t>mrad</a:t>
            </a:r>
            <a:r>
              <a:rPr lang="en-US" b="1" dirty="0" smtClean="0">
                <a:solidFill>
                  <a:srgbClr val="800080"/>
                </a:solidFill>
              </a:rPr>
              <a:t> angular at optic axis</a:t>
            </a:r>
            <a:endParaRPr lang="en-US" b="1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9131" y="1332451"/>
            <a:ext cx="4695092" cy="39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12"/>
          <p:cNvSpPr txBox="1"/>
          <p:nvPr/>
        </p:nvSpPr>
        <p:spPr>
          <a:xfrm>
            <a:off x="1" y="-2700"/>
            <a:ext cx="9148136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000" b="1" dirty="0" smtClean="0">
                <a:solidFill>
                  <a:srgbClr val="FFFF00"/>
                </a:solidFill>
                <a:sym typeface="+mn-ea"/>
              </a:rPr>
              <a:t>Trapped beam vs injected beam temperature </a:t>
            </a:r>
            <a:endParaRPr lang="en-IN" altLang="en-US" sz="3000" b="1" dirty="0">
              <a:solidFill>
                <a:srgbClr val="FFFF00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42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48607" y="880701"/>
            <a:ext cx="5460022" cy="5570268"/>
            <a:chOff x="3683977" y="1241185"/>
            <a:chExt cx="5460022" cy="5570268"/>
          </a:xfrm>
        </p:grpSpPr>
        <p:grpSp>
          <p:nvGrpSpPr>
            <p:cNvPr id="3" name="Group 2"/>
            <p:cNvGrpSpPr/>
            <p:nvPr/>
          </p:nvGrpSpPr>
          <p:grpSpPr>
            <a:xfrm>
              <a:off x="3683977" y="1241185"/>
              <a:ext cx="5460022" cy="5570268"/>
              <a:chOff x="3683977" y="1241185"/>
              <a:chExt cx="5460022" cy="557026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83977" y="1241185"/>
                <a:ext cx="5460022" cy="111515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0" r="4013"/>
              <a:stretch>
                <a:fillRect/>
              </a:stretch>
            </p:blipFill>
            <p:spPr bwMode="auto">
              <a:xfrm>
                <a:off x="3947746" y="2688342"/>
                <a:ext cx="4788331" cy="2648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3851025" y="5734235"/>
                <a:ext cx="5275385" cy="1077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1" dirty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An order of reduction in the standard deviation has achieved, which is equivalent to the velocity reduction from 1000 m/s (without AR ) to 6 m/s (After AR with threshold voltage V</a:t>
                </a:r>
                <a:r>
                  <a:rPr lang="en-US" altLang="en-US" sz="1600" b="1" baseline="-25000" dirty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d0</a:t>
                </a:r>
                <a:r>
                  <a:rPr lang="en-US" altLang="en-US" sz="1600" b="1" dirty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) which is well below 1 Kelvin. </a:t>
                </a:r>
              </a:p>
            </p:txBody>
          </p:sp>
        </p:grpSp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3886443" y="2400070"/>
              <a:ext cx="5037748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+mn-lt"/>
                </a:rPr>
                <a:t>Cooling the translational degree of freedom </a:t>
              </a:r>
            </a:p>
          </p:txBody>
        </p:sp>
      </p:grpSp>
      <p:sp>
        <p:nvSpPr>
          <p:cNvPr id="8" name="Text Box 112"/>
          <p:cNvSpPr txBox="1"/>
          <p:nvPr/>
        </p:nvSpPr>
        <p:spPr>
          <a:xfrm>
            <a:off x="1" y="-2700"/>
            <a:ext cx="9148136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000" b="1" dirty="0" err="1" smtClean="0">
                <a:solidFill>
                  <a:srgbClr val="FFFF00"/>
                </a:solidFill>
                <a:sym typeface="+mn-ea"/>
              </a:rPr>
              <a:t>Autoresonance</a:t>
            </a:r>
            <a:r>
              <a:rPr lang="en-IN" altLang="en-US" sz="3000" b="1" dirty="0" smtClean="0">
                <a:solidFill>
                  <a:srgbClr val="FFFF00"/>
                </a:solidFill>
                <a:sym typeface="+mn-ea"/>
              </a:rPr>
              <a:t> cooling of ions </a:t>
            </a:r>
            <a:endParaRPr lang="en-IN" altLang="en-US" sz="3000" b="1" dirty="0">
              <a:solidFill>
                <a:srgbClr val="FFFF00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770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2"/>
          <p:cNvSpPr txBox="1"/>
          <p:nvPr/>
        </p:nvSpPr>
        <p:spPr>
          <a:xfrm>
            <a:off x="1" y="-2700"/>
            <a:ext cx="9148136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000" b="1" dirty="0" smtClean="0">
                <a:solidFill>
                  <a:srgbClr val="FFFF00"/>
                </a:solidFill>
                <a:sym typeface="+mn-ea"/>
              </a:rPr>
              <a:t>HEIBT’s trap mirrors </a:t>
            </a:r>
            <a:endParaRPr lang="en-IN" altLang="en-US" sz="3000" b="1" dirty="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" t="19423" r="290" b="20866"/>
          <a:stretch/>
        </p:blipFill>
        <p:spPr>
          <a:xfrm>
            <a:off x="140677" y="1565031"/>
            <a:ext cx="8792308" cy="36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E5F43-CA79-483D-9A77-2B04B432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D0AB5D-910E-4DC2-8B7E-7A98B439F62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9EE7-C87D-4538-A50C-EAAA6AE5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31" y="4054792"/>
            <a:ext cx="4829175" cy="1928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85089-2AAE-48E7-97C5-54500FB3AD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0" b="16300"/>
          <a:stretch/>
        </p:blipFill>
        <p:spPr>
          <a:xfrm>
            <a:off x="2440565" y="3771168"/>
            <a:ext cx="2057400" cy="734655"/>
          </a:xfrm>
          <a:prstGeom prst="rect">
            <a:avLst/>
          </a:prstGeom>
        </p:spPr>
      </p:pic>
      <p:pic>
        <p:nvPicPr>
          <p:cNvPr id="8" name="Picture 7" descr="A commercial kitchen&#10;&#10;Description automatically generated">
            <a:extLst>
              <a:ext uri="{FF2B5EF4-FFF2-40B4-BE49-F238E27FC236}">
                <a16:creationId xmlns:a16="http://schemas.microsoft.com/office/drawing/2014/main" id="{0BD2653C-26DE-4D11-8C99-48B7A1E25B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81" y="586118"/>
            <a:ext cx="4057650" cy="3043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14E76-F590-43A2-A930-068E20BFD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1799376"/>
            <a:ext cx="1400175" cy="10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187" y="864746"/>
            <a:ext cx="91338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altLang="en-US" sz="2000" dirty="0" smtClean="0">
                <a:solidFill>
                  <a:srgbClr val="003399"/>
                </a:solidFill>
                <a:cs typeface="Times New Roman" panose="02020603050405020304" pitchFamily="18" charset="0"/>
              </a:rPr>
              <a:t>The </a:t>
            </a:r>
            <a:r>
              <a:rPr lang="en-US" altLang="en-US" sz="2000" dirty="0">
                <a:solidFill>
                  <a:srgbClr val="003399"/>
                </a:solidFill>
                <a:cs typeface="Times New Roman" panose="02020603050405020304" pitchFamily="18" charset="0"/>
              </a:rPr>
              <a:t>HEBIT is designed and simulated to trap positive and negative ions simultaneously in velocity matched condition.</a:t>
            </a:r>
          </a:p>
          <a:p>
            <a:pPr marL="571500" indent="-571500" algn="just">
              <a:buFont typeface="Courier New" panose="02070309020205020404" pitchFamily="49" charset="0"/>
              <a:buChar char="o"/>
            </a:pPr>
            <a:endParaRPr lang="en-US" altLang="en-US" sz="2000" dirty="0">
              <a:solidFill>
                <a:srgbClr val="003399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3399"/>
                </a:solidFill>
                <a:cs typeface="Times New Roman" panose="02020603050405020304" pitchFamily="18" charset="0"/>
              </a:rPr>
              <a:t>The HEBIT design offers a versatile setup for cation-anion , ion-laser and ion-neutral interactions.</a:t>
            </a:r>
          </a:p>
          <a:p>
            <a:pPr marL="571500" indent="-571500" algn="just">
              <a:buFont typeface="Courier New" panose="02070309020205020404" pitchFamily="49" charset="0"/>
              <a:buChar char="o"/>
            </a:pPr>
            <a:endParaRPr lang="en-US" altLang="en-US" sz="2000" dirty="0">
              <a:solidFill>
                <a:srgbClr val="003399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3399"/>
                </a:solidFill>
                <a:cs typeface="Times New Roman" panose="02020603050405020304" pitchFamily="18" charset="0"/>
              </a:rPr>
              <a:t>Multiple neutral and cationic products can be recorded behind the electrostatic mirror on a 3D coincidence imaging  detector.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altLang="en-US" sz="2000" dirty="0">
              <a:solidFill>
                <a:srgbClr val="003399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rgbClr val="003399"/>
                </a:solidFill>
                <a:cs typeface="Times New Roman" panose="02020603050405020304" pitchFamily="18" charset="0"/>
              </a:rPr>
              <a:t>The elements of proposed experimental setup </a:t>
            </a:r>
            <a:r>
              <a:rPr lang="en-US" altLang="en-US" sz="2000" dirty="0" smtClean="0">
                <a:solidFill>
                  <a:srgbClr val="003399"/>
                </a:solidFill>
                <a:cs typeface="Times New Roman" panose="02020603050405020304" pitchFamily="18" charset="0"/>
              </a:rPr>
              <a:t>have been fabricated and being assembled.  We anticipate first test result in the starting of next year. The setup will be installed in Hebrew University.</a:t>
            </a:r>
            <a:endParaRPr lang="en-US" altLang="en-US" sz="24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 algn="just">
              <a:buFont typeface="Courier New" panose="02070309020205020404" pitchFamily="49" charset="0"/>
              <a:buChar char="o"/>
            </a:pPr>
            <a:endParaRPr lang="en-US" altLang="en-US" sz="2200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 marL="214313" indent="-214313" algn="just">
              <a:buFont typeface="Courier New" panose="02070309020205020404" pitchFamily="49" charset="0"/>
              <a:buChar char="o"/>
            </a:pPr>
            <a:endParaRPr lang="en-US" altLang="en-US" sz="2200" dirty="0">
              <a:solidFill>
                <a:srgbClr val="003399"/>
              </a:solidFill>
              <a:cs typeface="Times New Roman" panose="02020603050405020304" pitchFamily="18" charset="0"/>
            </a:endParaRPr>
          </a:p>
          <a:p>
            <a:endParaRPr lang="en-US" sz="2200" dirty="0"/>
          </a:p>
        </p:txBody>
      </p:sp>
      <p:sp>
        <p:nvSpPr>
          <p:cNvPr id="5" name="Text Box 112"/>
          <p:cNvSpPr txBox="1"/>
          <p:nvPr/>
        </p:nvSpPr>
        <p:spPr>
          <a:xfrm>
            <a:off x="1" y="-2700"/>
            <a:ext cx="9148136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200" b="1" dirty="0">
                <a:solidFill>
                  <a:srgbClr val="FFFF00"/>
                </a:solidFill>
                <a:sym typeface="+mn-ea"/>
              </a:rPr>
              <a:t>S</a:t>
            </a:r>
            <a:r>
              <a:rPr lang="en-IN" altLang="en-US" sz="3200" b="1" dirty="0" smtClean="0">
                <a:solidFill>
                  <a:srgbClr val="FFFF00"/>
                </a:solidFill>
                <a:sym typeface="+mn-ea"/>
              </a:rPr>
              <a:t>ummary </a:t>
            </a:r>
            <a:endParaRPr lang="en-IN" altLang="en-US" sz="3200" b="1" dirty="0">
              <a:solidFill>
                <a:srgbClr val="FFFF00"/>
              </a:solidFill>
              <a:sym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556738"/>
            <a:ext cx="9155723" cy="646331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FF"/>
                </a:solidFill>
              </a:rPr>
              <a:t>POSTER: 18:30 Today</a:t>
            </a:r>
            <a:endParaRPr 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53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21248"/>
            <a:ext cx="9144000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rgbClr val="FFFF00"/>
                </a:solidFill>
                <a:cs typeface="Times New Roman" panose="02020603050405020304" pitchFamily="18" charset="0"/>
              </a:rPr>
              <a:t>Acknowledgements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3726" y="1052880"/>
            <a:ext cx="4844082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hangingPunct="1"/>
            <a:endParaRPr sz="2100" b="1" u="sng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lvl="0" algn="ctr" eaLnBrk="1" hangingPunct="1"/>
            <a:r>
              <a:rPr lang="en-IN" sz="2400" b="1" dirty="0">
                <a:solidFill>
                  <a:srgbClr val="00B050"/>
                </a:solidFill>
                <a:cs typeface="Times New Roman" panose="02020603050405020304" pitchFamily="18" charset="0"/>
                <a:sym typeface="+mn-ea"/>
              </a:rPr>
              <a:t>Weizmann Institute of Science, Israel   </a:t>
            </a:r>
            <a:r>
              <a:rPr lang="en-IN" sz="2400" b="1" dirty="0">
                <a:solidFill>
                  <a:srgbClr val="7030A0"/>
                </a:solidFill>
                <a:cs typeface="Times New Roman" panose="02020603050405020304" pitchFamily="18" charset="0"/>
                <a:sym typeface="+mn-ea"/>
              </a:rPr>
              <a:t>                              </a:t>
            </a:r>
          </a:p>
          <a:p>
            <a:pPr lvl="0" algn="ctr" eaLnBrk="1" hangingPunct="1"/>
            <a:r>
              <a:rPr sz="2400" b="1" dirty="0">
                <a:solidFill>
                  <a:srgbClr val="7030A0"/>
                </a:solidFill>
                <a:cs typeface="Times New Roman" panose="02020603050405020304" pitchFamily="18" charset="0"/>
              </a:rPr>
              <a:t>Prof</a:t>
            </a:r>
            <a:r>
              <a:rPr lang="en-US" sz="2400" b="1" dirty="0">
                <a:solidFill>
                  <a:srgbClr val="7030A0"/>
                </a:solidFill>
                <a:cs typeface="Times New Roman" panose="02020603050405020304" pitchFamily="18" charset="0"/>
              </a:rPr>
              <a:t>. Daniel </a:t>
            </a:r>
            <a:r>
              <a:rPr lang="en-US" sz="2400" b="1" dirty="0" err="1">
                <a:solidFill>
                  <a:srgbClr val="7030A0"/>
                </a:solidFill>
                <a:cs typeface="Times New Roman" panose="02020603050405020304" pitchFamily="18" charset="0"/>
              </a:rPr>
              <a:t>Zajfman</a:t>
            </a:r>
            <a:endParaRPr lang="en-IN" sz="24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lvl="0" algn="ctr" eaLnBrk="1" hangingPunct="1"/>
            <a:r>
              <a:rPr lang="en-IN" sz="2400" b="1" dirty="0" err="1" smtClean="0">
                <a:solidFill>
                  <a:srgbClr val="7030A0"/>
                </a:solidFill>
                <a:cs typeface="Times New Roman" panose="02020603050405020304" pitchFamily="18" charset="0"/>
              </a:rPr>
              <a:t>Dr.</a:t>
            </a:r>
            <a:r>
              <a:rPr lang="en-IN" sz="24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 </a:t>
            </a:r>
            <a:r>
              <a:rPr lang="en-IN" sz="2400" b="1" dirty="0" err="1">
                <a:solidFill>
                  <a:srgbClr val="7030A0"/>
                </a:solidFill>
                <a:cs typeface="Times New Roman" panose="02020603050405020304" pitchFamily="18" charset="0"/>
              </a:rPr>
              <a:t>Oded</a:t>
            </a:r>
            <a:r>
              <a:rPr lang="en-IN" sz="2400" b="1" dirty="0">
                <a:solidFill>
                  <a:srgbClr val="7030A0"/>
                </a:solidFill>
                <a:cs typeface="Times New Roman" panose="02020603050405020304" pitchFamily="18" charset="0"/>
              </a:rPr>
              <a:t> </a:t>
            </a:r>
            <a:r>
              <a:rPr lang="en-IN" sz="24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Heber</a:t>
            </a:r>
          </a:p>
          <a:p>
            <a:pPr lvl="0" algn="ctr" eaLnBrk="1" hangingPunct="1"/>
            <a:r>
              <a:rPr lang="en-IN" sz="2400" b="1" dirty="0" err="1" smtClean="0">
                <a:solidFill>
                  <a:srgbClr val="7030A0"/>
                </a:solidFill>
                <a:cs typeface="Times New Roman" panose="02020603050405020304" pitchFamily="18" charset="0"/>
              </a:rPr>
              <a:t>Dr.</a:t>
            </a:r>
            <a:r>
              <a:rPr lang="en-IN" sz="24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 Michael Rappaport</a:t>
            </a:r>
          </a:p>
          <a:p>
            <a:pPr algn="ctr"/>
            <a:r>
              <a:rPr lang="en-IN" sz="2400" b="1" dirty="0" err="1">
                <a:solidFill>
                  <a:srgbClr val="7030A0"/>
                </a:solidFill>
                <a:cs typeface="Times New Roman" panose="02020603050405020304" pitchFamily="18" charset="0"/>
              </a:rPr>
              <a:t>Dr.</a:t>
            </a:r>
            <a:r>
              <a:rPr lang="en-IN" sz="2400" b="1" dirty="0">
                <a:solidFill>
                  <a:srgbClr val="7030A0"/>
                </a:solidFill>
                <a:cs typeface="Times New Roman" panose="02020603050405020304" pitchFamily="18" charset="0"/>
              </a:rPr>
              <a:t> A. </a:t>
            </a:r>
            <a:r>
              <a:rPr lang="en-IN" sz="2400" b="1" dirty="0" err="1">
                <a:solidFill>
                  <a:srgbClr val="7030A0"/>
                </a:solidFill>
                <a:cs typeface="Times New Roman" panose="02020603050405020304" pitchFamily="18" charset="0"/>
              </a:rPr>
              <a:t>Shahi</a:t>
            </a:r>
            <a:endParaRPr lang="en-IN" sz="24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lvl="0" algn="ctr" eaLnBrk="1" hangingPunct="1"/>
            <a:endParaRPr lang="en-IN" sz="24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  <a:p>
            <a:pPr lvl="0" algn="ctr" eaLnBrk="1" hangingPunct="1"/>
            <a:r>
              <a:rPr lang="en-IN" sz="2400" b="1" dirty="0" smtClean="0">
                <a:solidFill>
                  <a:srgbClr val="00B050"/>
                </a:solidFill>
                <a:cs typeface="Times New Roman" panose="02020603050405020304" pitchFamily="18" charset="0"/>
                <a:sym typeface="+mn-ea"/>
              </a:rPr>
              <a:t>Hebrew </a:t>
            </a:r>
            <a:r>
              <a:rPr lang="en-IN" sz="2400" b="1" dirty="0">
                <a:solidFill>
                  <a:srgbClr val="00B050"/>
                </a:solidFill>
                <a:cs typeface="Times New Roman" panose="02020603050405020304" pitchFamily="18" charset="0"/>
                <a:sym typeface="+mn-ea"/>
              </a:rPr>
              <a:t>University of Jerusalem, Israel</a:t>
            </a:r>
          </a:p>
          <a:p>
            <a:pPr lvl="0" algn="ctr" eaLnBrk="1" hangingPunct="1"/>
            <a:r>
              <a:rPr lang="en-IN" sz="2400" b="1" dirty="0" err="1">
                <a:solidFill>
                  <a:srgbClr val="7030A0"/>
                </a:solidFill>
                <a:cs typeface="Times New Roman" panose="02020603050405020304" pitchFamily="18" charset="0"/>
              </a:rPr>
              <a:t>Prof.</a:t>
            </a:r>
            <a:r>
              <a:rPr lang="en-IN" sz="2400" b="1" dirty="0">
                <a:solidFill>
                  <a:srgbClr val="7030A0"/>
                </a:solidFill>
                <a:cs typeface="Times New Roman" panose="02020603050405020304" pitchFamily="18" charset="0"/>
              </a:rPr>
              <a:t> Daniel </a:t>
            </a:r>
            <a:r>
              <a:rPr lang="en-IN" sz="2400" b="1" dirty="0" err="1">
                <a:solidFill>
                  <a:srgbClr val="7030A0"/>
                </a:solidFill>
                <a:cs typeface="Times New Roman" panose="02020603050405020304" pitchFamily="18" charset="0"/>
              </a:rPr>
              <a:t>Strasser</a:t>
            </a:r>
            <a:r>
              <a:rPr lang="en-IN" sz="2400" b="1" dirty="0">
                <a:solidFill>
                  <a:srgbClr val="7030A0"/>
                </a:solidFill>
                <a:cs typeface="Times New Roman" panose="02020603050405020304" pitchFamily="18" charset="0"/>
              </a:rPr>
              <a:t>                                                   </a:t>
            </a:r>
          </a:p>
        </p:txBody>
      </p:sp>
      <p:sp>
        <p:nvSpPr>
          <p:cNvPr id="43012" name="Slide Number Placeholder 4"/>
          <p:cNvSpPr txBox="1">
            <a:spLocks noGrp="1"/>
          </p:cNvSpPr>
          <p:nvPr>
            <p:ph type="sldNum" sz="quarter" idx="12"/>
          </p:nvPr>
        </p:nvSpPr>
        <p:spPr bwMode="auto">
          <a:noFill/>
          <a:ln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lvl="0" algn="r" eaLnBrk="1" hangingPunct="1"/>
            <a:fld id="{9A0DB2DC-4C9A-4742-B13C-FB6460FD3503}" type="slidenum">
              <a:rPr lang="en-US" dirty="0">
                <a:solidFill>
                  <a:srgbClr val="898989"/>
                </a:solidFill>
              </a:rPr>
              <a:pPr lvl="0" algn="r" eaLnBrk="1" hangingPunct="1"/>
              <a:t>17</a:t>
            </a:fld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23" y="55318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u="sng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Collaborators</a:t>
            </a:r>
            <a:endParaRPr lang="en-US" sz="2400" b="1" u="sng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0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44800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for your kind attention! </a:t>
            </a:r>
            <a:endParaRPr lang="en-US" sz="3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55F65-7B6C-B045-88D2-A384A7BFB30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1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38"/>
          <p:cNvSpPr txBox="1"/>
          <p:nvPr/>
        </p:nvSpPr>
        <p:spPr>
          <a:xfrm>
            <a:off x="1" y="-5715"/>
            <a:ext cx="914400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200" b="1" dirty="0" smtClean="0">
                <a:solidFill>
                  <a:srgbClr val="FFFF00"/>
                </a:solidFill>
                <a:sym typeface="+mn-ea"/>
              </a:rPr>
              <a:t> Motivation: cold collision?</a:t>
            </a:r>
            <a:endParaRPr lang="en-IN" altLang="en-US" sz="3200" b="1" dirty="0">
              <a:solidFill>
                <a:srgbClr val="FFFF00"/>
              </a:solidFill>
              <a:sym typeface="+mn-ea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81456" y="2066193"/>
            <a:ext cx="7640514" cy="2631818"/>
            <a:chOff x="1151792" y="753559"/>
            <a:chExt cx="7288823" cy="2315645"/>
          </a:xfrm>
        </p:grpSpPr>
        <p:grpSp>
          <p:nvGrpSpPr>
            <p:cNvPr id="8" name="Group 7"/>
            <p:cNvGrpSpPr/>
            <p:nvPr/>
          </p:nvGrpSpPr>
          <p:grpSpPr>
            <a:xfrm>
              <a:off x="1151792" y="753559"/>
              <a:ext cx="7288823" cy="2315645"/>
              <a:chOff x="791307" y="876657"/>
              <a:chExt cx="7288823" cy="231564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382849">
                <a:off x="1189387" y="1266627"/>
                <a:ext cx="6568001" cy="1743785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91307" y="876657"/>
                <a:ext cx="7288823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C00000"/>
                    </a:solidFill>
                  </a:rPr>
                  <a:t>Cold molecular collisions</a:t>
                </a:r>
              </a:p>
              <a:p>
                <a:pPr algn="ctr"/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56333" y="2840259"/>
                <a:ext cx="7223797" cy="3520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C00000"/>
                    </a:solidFill>
                  </a:rPr>
                  <a:t>          Near Cold collisions</a:t>
                </a:r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56333" y="1469472"/>
                <a:ext cx="354624" cy="13700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611756" y="1542742"/>
                <a:ext cx="354624" cy="13700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571442" y="1445982"/>
              <a:ext cx="6400799" cy="1280160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  <a:ln w="34925">
              <a:solidFill>
                <a:srgbClr val="10C03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106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080" y="596003"/>
            <a:ext cx="3402623" cy="4001324"/>
          </a:xfrm>
          <a:prstGeom prst="rect">
            <a:avLst/>
          </a:prstGeom>
          <a:solidFill>
            <a:schemeClr val="accent5">
              <a:lumMod val="60000"/>
              <a:lumOff val="40000"/>
              <a:alpha val="47000"/>
            </a:schemeClr>
          </a:solidFill>
          <a:ln w="22225">
            <a:solidFill>
              <a:srgbClr val="C00000"/>
            </a:solidFill>
          </a:ln>
        </p:spPr>
      </p:pic>
      <p:sp>
        <p:nvSpPr>
          <p:cNvPr id="6" name="Text Box 38"/>
          <p:cNvSpPr txBox="1"/>
          <p:nvPr/>
        </p:nvSpPr>
        <p:spPr>
          <a:xfrm>
            <a:off x="-8005" y="-2442"/>
            <a:ext cx="9155919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000" b="1" dirty="0" smtClean="0">
                <a:solidFill>
                  <a:srgbClr val="FFFF00"/>
                </a:solidFill>
                <a:sym typeface="+mn-ea"/>
              </a:rPr>
              <a:t>Motivation: why </a:t>
            </a:r>
            <a:r>
              <a:rPr lang="en-IN" altLang="en-US" sz="3000" b="1" dirty="0">
                <a:solidFill>
                  <a:srgbClr val="FFFF00"/>
                </a:solidFill>
                <a:sym typeface="+mn-ea"/>
              </a:rPr>
              <a:t>m</a:t>
            </a:r>
            <a:r>
              <a:rPr lang="en-IN" altLang="en-US" sz="3000" b="1" dirty="0" smtClean="0">
                <a:solidFill>
                  <a:srgbClr val="FFFF00"/>
                </a:solidFill>
                <a:sym typeface="+mn-ea"/>
              </a:rPr>
              <a:t>olecular ions collisions? </a:t>
            </a:r>
            <a:endParaRPr lang="en-IN" altLang="en-US" sz="3000" b="1" dirty="0">
              <a:solidFill>
                <a:srgbClr val="FFFF00"/>
              </a:solidFill>
              <a:sym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599" y="4018092"/>
            <a:ext cx="1867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Interstellar medium</a:t>
            </a:r>
            <a:endParaRPr lang="en-US" sz="16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5" y="1158066"/>
            <a:ext cx="3902686" cy="2785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71" y="4359124"/>
            <a:ext cx="913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rgbClr val="1A10E0"/>
              </a:solidFill>
              <a:latin typeface="+mj-lt"/>
              <a:cs typeface="Times New Roman" panose="020206030504050203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1A10E0"/>
                </a:solidFill>
                <a:cs typeface="Times New Roman" panose="02020603050405020304" pitchFamily="18" charset="0"/>
              </a:rPr>
              <a:t>Importance: </a:t>
            </a: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Interstellar cloud chemistry </a:t>
            </a:r>
            <a:r>
              <a:rPr lang="en-US" sz="1600" b="1" dirty="0" smtClean="0">
                <a:solidFill>
                  <a:srgbClr val="1A10E0"/>
                </a:solidFill>
                <a:cs typeface="Times New Roman" panose="02020603050405020304" pitchFamily="18" charset="0"/>
              </a:rPr>
              <a:t>modeling,                [</a:t>
            </a:r>
            <a:r>
              <a:rPr lang="en-US" sz="1600" b="1" dirty="0" err="1">
                <a:solidFill>
                  <a:srgbClr val="1A10E0"/>
                </a:solidFill>
                <a:cs typeface="Times New Roman" panose="02020603050405020304" pitchFamily="18" charset="0"/>
              </a:rPr>
              <a:t>Astrophys</a:t>
            </a: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. J. </a:t>
            </a:r>
            <a:r>
              <a:rPr lang="en-IN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652</a:t>
            </a: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, L141 (2006</a:t>
            </a:r>
            <a:r>
              <a:rPr lang="en-US" sz="1600" b="1" dirty="0" smtClean="0">
                <a:solidFill>
                  <a:srgbClr val="1A10E0"/>
                </a:solidFill>
                <a:cs typeface="Times New Roman" panose="02020603050405020304" pitchFamily="18" charset="0"/>
              </a:rPr>
              <a:t>)]</a:t>
            </a:r>
          </a:p>
          <a:p>
            <a:r>
              <a:rPr lang="en-US" sz="1600" b="1" dirty="0" smtClean="0">
                <a:solidFill>
                  <a:srgbClr val="0000FF"/>
                </a:solidFill>
              </a:rPr>
              <a:t>                             planetary </a:t>
            </a:r>
            <a:r>
              <a:rPr lang="en-US" sz="1600" b="1" dirty="0">
                <a:solidFill>
                  <a:srgbClr val="0000FF"/>
                </a:solidFill>
              </a:rPr>
              <a:t>science and plasma Physics</a:t>
            </a:r>
            <a:endParaRPr lang="en-US" sz="1600" b="1" dirty="0" smtClean="0">
              <a:solidFill>
                <a:srgbClr val="1A10E0"/>
              </a:solidFill>
              <a:cs typeface="Times New Roman" panose="020206030504050203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Anions: C</a:t>
            </a:r>
            <a:r>
              <a:rPr lang="en-US" sz="1600" b="1" baseline="-25000" dirty="0">
                <a:solidFill>
                  <a:srgbClr val="1A10E0"/>
                </a:solidFill>
                <a:cs typeface="Times New Roman" panose="02020603050405020304" pitchFamily="18" charset="0"/>
              </a:rPr>
              <a:t>6</a:t>
            </a: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H</a:t>
            </a:r>
            <a:r>
              <a:rPr lang="en-US" sz="1600" b="1" baseline="46000" dirty="0">
                <a:solidFill>
                  <a:srgbClr val="1A10E0"/>
                </a:solidFill>
                <a:cs typeface="Times New Roman" panose="02020603050405020304" pitchFamily="18" charset="0"/>
              </a:rPr>
              <a:t>- </a:t>
            </a: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, C</a:t>
            </a:r>
            <a:r>
              <a:rPr lang="en-US" sz="1600" b="1" baseline="-25000" dirty="0">
                <a:solidFill>
                  <a:srgbClr val="1A10E0"/>
                </a:solidFill>
                <a:cs typeface="Times New Roman" panose="02020603050405020304" pitchFamily="18" charset="0"/>
              </a:rPr>
              <a:t>4</a:t>
            </a: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H</a:t>
            </a:r>
            <a:r>
              <a:rPr lang="en-US" sz="1600" b="1" baseline="46000" dirty="0">
                <a:solidFill>
                  <a:srgbClr val="1A10E0"/>
                </a:solidFill>
                <a:cs typeface="Times New Roman" panose="02020603050405020304" pitchFamily="18" charset="0"/>
              </a:rPr>
              <a:t>-</a:t>
            </a: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, and CN</a:t>
            </a:r>
            <a:r>
              <a:rPr lang="en-US" sz="1600" b="1" baseline="46000" dirty="0">
                <a:solidFill>
                  <a:srgbClr val="1A10E0"/>
                </a:solidFill>
                <a:cs typeface="Times New Roman" panose="02020603050405020304" pitchFamily="18" charset="0"/>
              </a:rPr>
              <a:t>-</a:t>
            </a: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 etc.                           </a:t>
            </a:r>
            <a:r>
              <a:rPr lang="en-US" sz="1600" b="1" dirty="0" smtClean="0">
                <a:solidFill>
                  <a:srgbClr val="1A10E0"/>
                </a:solidFill>
                <a:cs typeface="Times New Roman" panose="02020603050405020304" pitchFamily="18" charset="0"/>
              </a:rPr>
              <a:t>                        </a:t>
            </a: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[Rep. </a:t>
            </a:r>
            <a:r>
              <a:rPr lang="en-US" sz="1600" b="1" dirty="0" err="1">
                <a:solidFill>
                  <a:srgbClr val="1A10E0"/>
                </a:solidFill>
                <a:cs typeface="Times New Roman" panose="02020603050405020304" pitchFamily="18" charset="0"/>
              </a:rPr>
              <a:t>Prog</a:t>
            </a: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. Phys. </a:t>
            </a:r>
            <a:r>
              <a:rPr lang="en-IN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75</a:t>
            </a:r>
            <a:r>
              <a:rPr lang="en-US" sz="1600" b="1" dirty="0">
                <a:solidFill>
                  <a:srgbClr val="1A10E0"/>
                </a:solidFill>
                <a:cs typeface="Times New Roman" panose="02020603050405020304" pitchFamily="18" charset="0"/>
              </a:rPr>
              <a:t>, 066901 (2012)] </a:t>
            </a:r>
            <a:endParaRPr lang="en-US" sz="1600" b="1" dirty="0" smtClean="0">
              <a:solidFill>
                <a:srgbClr val="1A10E0"/>
              </a:solidFill>
              <a:cs typeface="Times New Roman" panose="020206030504050203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en-US" sz="1600" b="1" dirty="0">
              <a:solidFill>
                <a:srgbClr val="1A10E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567352" y="5372100"/>
            <a:ext cx="4158762" cy="1406978"/>
            <a:chOff x="2242038" y="4422523"/>
            <a:chExt cx="4158762" cy="1406978"/>
          </a:xfrm>
        </p:grpSpPr>
        <p:grpSp>
          <p:nvGrpSpPr>
            <p:cNvPr id="12" name="Group 11"/>
            <p:cNvGrpSpPr/>
            <p:nvPr/>
          </p:nvGrpSpPr>
          <p:grpSpPr>
            <a:xfrm>
              <a:off x="2242038" y="4422523"/>
              <a:ext cx="4158762" cy="1406978"/>
              <a:chOff x="2171700" y="4360977"/>
              <a:chExt cx="4158762" cy="1406978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71700" y="4360977"/>
                <a:ext cx="4158762" cy="1406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1A10E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A</a:t>
                </a:r>
                <a:r>
                  <a:rPr lang="en-US" sz="1600" b="1" baseline="30000" dirty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:r>
                  <a:rPr lang="en-US" sz="1600" b="1" dirty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+ B</a:t>
                </a:r>
                <a:r>
                  <a:rPr lang="en-US" sz="1600" b="1" baseline="30000" dirty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+ </a:t>
                </a:r>
                <a:r>
                  <a:rPr lang="en-US" sz="1600" b="1" dirty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             A + B     </a:t>
                </a:r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(Mutual neutralization)</a:t>
                </a:r>
              </a:p>
              <a:p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A</a:t>
                </a:r>
                <a:r>
                  <a:rPr lang="en-US" sz="1600" b="1" baseline="30000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+ </a:t>
                </a:r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B</a:t>
                </a:r>
                <a:r>
                  <a:rPr lang="en-US" sz="1600" b="1" baseline="30000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              AB + e</a:t>
                </a:r>
                <a:r>
                  <a:rPr lang="en-US" sz="1600" b="1" baseline="30000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 (Associative detachment)</a:t>
                </a:r>
              </a:p>
              <a:p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A</a:t>
                </a:r>
                <a:r>
                  <a:rPr lang="en-US" sz="1600" b="1" baseline="30000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+ </a:t>
                </a:r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h</a:t>
                </a:r>
                <a:r>
                  <a:rPr lang="el-GR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ν</a:t>
                </a:r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1600" b="1" baseline="30000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           A </a:t>
                </a:r>
                <a:r>
                  <a:rPr lang="en-US" sz="1600" b="1" dirty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+ e</a:t>
                </a:r>
                <a:r>
                  <a:rPr lang="en-US" sz="1600" b="1" baseline="30000" dirty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:r>
                  <a:rPr lang="en-US" sz="1600" b="1" dirty="0" smtClean="0">
                    <a:solidFill>
                      <a:srgbClr val="F06010"/>
                    </a:solidFill>
                    <a:latin typeface="+mj-lt"/>
                    <a:cs typeface="Times New Roman" panose="02020603050405020304" pitchFamily="18" charset="0"/>
                  </a:rPr>
                  <a:t>     (photo detachment)</a:t>
                </a:r>
                <a:endParaRPr lang="en-US" sz="1600" dirty="0">
                  <a:solidFill>
                    <a:srgbClr val="F06010"/>
                  </a:solidFill>
                  <a:latin typeface="+mj-lt"/>
                </a:endParaRPr>
              </a:p>
              <a:p>
                <a:endParaRPr lang="en-US" sz="1600" dirty="0">
                  <a:solidFill>
                    <a:srgbClr val="F06010"/>
                  </a:solidFill>
                  <a:latin typeface="+mj-lt"/>
                </a:endParaRPr>
              </a:p>
              <a:p>
                <a:endParaRPr lang="en-US" sz="1600" dirty="0">
                  <a:solidFill>
                    <a:srgbClr val="F06010"/>
                  </a:solidFill>
                  <a:latin typeface="+mj-lt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2910256" y="4603236"/>
                <a:ext cx="492369" cy="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2983523" y="4905107"/>
              <a:ext cx="492372" cy="228600"/>
              <a:chOff x="2983523" y="4905107"/>
              <a:chExt cx="492372" cy="22860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2983526" y="4905107"/>
                <a:ext cx="492369" cy="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2983523" y="5133707"/>
                <a:ext cx="492369" cy="0"/>
              </a:xfrm>
              <a:prstGeom prst="straightConnector1">
                <a:avLst/>
              </a:prstGeom>
              <a:ln w="254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349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8"/>
          <p:cNvSpPr txBox="1"/>
          <p:nvPr/>
        </p:nvSpPr>
        <p:spPr>
          <a:xfrm>
            <a:off x="-8005" y="-2442"/>
            <a:ext cx="9155919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000" b="1" dirty="0" smtClean="0">
                <a:solidFill>
                  <a:srgbClr val="FFFF00"/>
                </a:solidFill>
                <a:sym typeface="+mn-ea"/>
              </a:rPr>
              <a:t>Motivation</a:t>
            </a:r>
            <a:endParaRPr lang="en-IN" altLang="en-US" sz="3000" b="1" dirty="0">
              <a:solidFill>
                <a:srgbClr val="FFFF00"/>
              </a:solidFill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" y="6321668"/>
            <a:ext cx="9152004" cy="52322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            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Hybrid electrostatic ion beam trap 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8005" y="621997"/>
            <a:ext cx="4393453" cy="3808799"/>
            <a:chOff x="-8005" y="621997"/>
            <a:chExt cx="4393453" cy="38087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05" y="621997"/>
              <a:ext cx="4106711" cy="12781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A32BFF-149F-4014-8DDB-9CC11A83D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44" y="2320642"/>
              <a:ext cx="4319504" cy="2110154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3A56384F-96C3-445C-8F9D-42FC029BBB45}"/>
                </a:ext>
              </a:extLst>
            </p:cNvPr>
            <p:cNvSpPr txBox="1">
              <a:spLocks/>
            </p:cNvSpPr>
            <p:nvPr/>
          </p:nvSpPr>
          <p:spPr>
            <a:xfrm>
              <a:off x="597877" y="1907936"/>
              <a:ext cx="3028950" cy="40004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71450" indent="-170815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b="1" dirty="0" smtClean="0">
                  <a:solidFill>
                    <a:srgbClr val="800080"/>
                  </a:solidFill>
                </a:rPr>
                <a:t>Single Pass experiment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800" dirty="0">
                <a:solidFill>
                  <a:srgbClr val="80008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70938" y="621997"/>
            <a:ext cx="4273062" cy="5159714"/>
            <a:chOff x="4870938" y="621997"/>
            <a:chExt cx="4273062" cy="51597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0938" y="621997"/>
              <a:ext cx="4273062" cy="12225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3DE749-92D0-47B0-A5BD-E6FCE311C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0365" y="2083770"/>
              <a:ext cx="1885950" cy="3697941"/>
            </a:xfrm>
            <a:prstGeom prst="rect">
              <a:avLst/>
            </a:prstGeom>
          </p:spPr>
        </p:pic>
        <p:sp>
          <p:nvSpPr>
            <p:cNvPr id="12" name="Content Placeholder 3">
              <a:extLst>
                <a:ext uri="{FF2B5EF4-FFF2-40B4-BE49-F238E27FC236}">
                  <a16:creationId xmlns:a16="http://schemas.microsoft.com/office/drawing/2014/main" id="{BDA677E0-A93C-4B5A-8BD5-F7EE417A4B67}"/>
                </a:ext>
              </a:extLst>
            </p:cNvPr>
            <p:cNvSpPr txBox="1">
              <a:spLocks/>
            </p:cNvSpPr>
            <p:nvPr/>
          </p:nvSpPr>
          <p:spPr>
            <a:xfrm>
              <a:off x="7014832" y="1881559"/>
              <a:ext cx="1109260" cy="4000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71450" indent="-170815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0815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b="1" dirty="0" smtClean="0">
                  <a:solidFill>
                    <a:srgbClr val="800080"/>
                  </a:solidFill>
                </a:rPr>
                <a:t>DESIREE</a:t>
              </a:r>
              <a:endParaRPr lang="en-US" sz="1600" b="1" dirty="0">
                <a:solidFill>
                  <a:srgbClr val="800080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58663" y="5899640"/>
            <a:ext cx="265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0C032"/>
                </a:solidFill>
              </a:rPr>
              <a:t>Hybrid MOT and Paul trap</a:t>
            </a:r>
            <a:endParaRPr lang="en-US" b="1" dirty="0">
              <a:solidFill>
                <a:srgbClr val="10C0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9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3" name="Text Box 123"/>
          <p:cNvSpPr txBox="1">
            <a:spLocks noChangeArrowheads="1"/>
          </p:cNvSpPr>
          <p:nvPr/>
        </p:nvSpPr>
        <p:spPr bwMode="auto">
          <a:xfrm>
            <a:off x="1652519" y="1465660"/>
            <a:ext cx="2677785" cy="3000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rtl="1"/>
            <a:r>
              <a:rPr lang="en-US" altLang="en-US" sz="13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Trapping ion beams at </a:t>
            </a:r>
            <a:r>
              <a:rPr lang="en-US" altLang="en-US" sz="135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keV</a:t>
            </a:r>
            <a:r>
              <a:rPr lang="en-US" altLang="en-US" sz="13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energies</a:t>
            </a:r>
          </a:p>
        </p:txBody>
      </p:sp>
      <p:sp>
        <p:nvSpPr>
          <p:cNvPr id="10364" name="Text Box 124"/>
          <p:cNvSpPr txBox="1">
            <a:spLocks noChangeArrowheads="1"/>
          </p:cNvSpPr>
          <p:nvPr/>
        </p:nvSpPr>
        <p:spPr bwMode="auto">
          <a:xfrm>
            <a:off x="7176901" y="4248426"/>
            <a:ext cx="1907830" cy="1815882"/>
          </a:xfrm>
          <a:prstGeom prst="rect">
            <a:avLst/>
          </a:prstGeom>
          <a:solidFill>
            <a:srgbClr val="92D050">
              <a:alpha val="51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altLang="en-US" sz="1200" dirty="0">
                <a:latin typeface="Times New Roman" panose="02020603050405020304" pitchFamily="18" charset="0"/>
              </a:rPr>
              <a:t> </a:t>
            </a:r>
            <a:r>
              <a:rPr lang="en-US" altLang="en-US" sz="1400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No magnetic fields</a:t>
            </a:r>
          </a:p>
          <a:p>
            <a:pPr algn="l">
              <a:buFontTx/>
              <a:buChar char="•"/>
            </a:pPr>
            <a:r>
              <a:rPr lang="en-US" altLang="en-US" sz="1400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No RF fields</a:t>
            </a:r>
          </a:p>
          <a:p>
            <a:pPr algn="l">
              <a:buFontTx/>
              <a:buChar char="•"/>
            </a:pPr>
            <a:r>
              <a:rPr lang="en-US" altLang="en-US" sz="1400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No mass limit</a:t>
            </a:r>
          </a:p>
          <a:p>
            <a:pPr algn="l">
              <a:buFontTx/>
              <a:buChar char="•"/>
            </a:pPr>
            <a:r>
              <a:rPr lang="en-US" altLang="en-US" sz="1400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Large field free region</a:t>
            </a:r>
          </a:p>
          <a:p>
            <a:pPr algn="l">
              <a:buFontTx/>
              <a:buChar char="•"/>
            </a:pPr>
            <a:r>
              <a:rPr lang="en-US" altLang="en-US" sz="1400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Simple to operate</a:t>
            </a:r>
          </a:p>
          <a:p>
            <a:pPr algn="l">
              <a:buFontTx/>
              <a:buChar char="•"/>
            </a:pPr>
            <a:r>
              <a:rPr lang="en-US" altLang="en-US" sz="1400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Directionality</a:t>
            </a:r>
          </a:p>
          <a:p>
            <a:pPr algn="l">
              <a:buFontTx/>
              <a:buChar char="•"/>
            </a:pPr>
            <a:r>
              <a:rPr lang="en-US" altLang="en-US" sz="1400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External ion source</a:t>
            </a:r>
          </a:p>
          <a:p>
            <a:pPr algn="l">
              <a:buFontTx/>
              <a:buChar char="•"/>
            </a:pPr>
            <a:r>
              <a:rPr lang="en-US" altLang="en-US" sz="1400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Easy beam detection</a:t>
            </a:r>
          </a:p>
        </p:txBody>
      </p:sp>
      <p:sp>
        <p:nvSpPr>
          <p:cNvPr id="10365" name="Text Box 125"/>
          <p:cNvSpPr txBox="1">
            <a:spLocks noChangeArrowheads="1"/>
          </p:cNvSpPr>
          <p:nvPr/>
        </p:nvSpPr>
        <p:spPr bwMode="auto">
          <a:xfrm>
            <a:off x="-2382" y="3731420"/>
            <a:ext cx="9141572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Why is this trap different from the other traps?</a:t>
            </a:r>
          </a:p>
        </p:txBody>
      </p:sp>
      <p:pic>
        <p:nvPicPr>
          <p:cNvPr id="150" name="Picture 1027" descr="pen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4144591"/>
            <a:ext cx="1585913" cy="147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1028" descr="paul-t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82" y="4105276"/>
            <a:ext cx="2223962" cy="151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Text Box 1032"/>
          <p:cNvSpPr txBox="1">
            <a:spLocks noChangeArrowheads="1"/>
          </p:cNvSpPr>
          <p:nvPr/>
        </p:nvSpPr>
        <p:spPr bwMode="auto">
          <a:xfrm>
            <a:off x="321470" y="5717176"/>
            <a:ext cx="2014537" cy="5232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Penning trap: DC electric </a:t>
            </a:r>
          </a:p>
          <a:p>
            <a:r>
              <a:rPr lang="en-US" altLang="en-US" sz="14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+ DC magnetic fields</a:t>
            </a:r>
          </a:p>
        </p:txBody>
      </p:sp>
      <p:sp>
        <p:nvSpPr>
          <p:cNvPr id="153" name="Text Box 1033"/>
          <p:cNvSpPr txBox="1">
            <a:spLocks noChangeArrowheads="1"/>
          </p:cNvSpPr>
          <p:nvPr/>
        </p:nvSpPr>
        <p:spPr bwMode="auto">
          <a:xfrm>
            <a:off x="3109728" y="5712778"/>
            <a:ext cx="248602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srgbClr val="7030A0"/>
                </a:solidFill>
                <a:latin typeface="+mj-lt"/>
                <a:cs typeface="Times New Roman" panose="02020603050405020304" pitchFamily="18" charset="0"/>
              </a:rPr>
              <a:t>Paul trap: DC + RF electric fields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" y="1723623"/>
            <a:ext cx="6157913" cy="1953429"/>
          </a:xfrm>
          <a:prstGeom prst="rect">
            <a:avLst/>
          </a:prstGeom>
        </p:spPr>
      </p:pic>
      <p:grpSp>
        <p:nvGrpSpPr>
          <p:cNvPr id="155" name="Group 56"/>
          <p:cNvGrpSpPr>
            <a:grpSpLocks/>
          </p:cNvGrpSpPr>
          <p:nvPr/>
        </p:nvGrpSpPr>
        <p:grpSpPr bwMode="auto">
          <a:xfrm>
            <a:off x="6775847" y="1718749"/>
            <a:ext cx="2303859" cy="1340481"/>
            <a:chOff x="181" y="1988"/>
            <a:chExt cx="1255" cy="829"/>
          </a:xfrm>
        </p:grpSpPr>
        <p:grpSp>
          <p:nvGrpSpPr>
            <p:cNvPr id="156" name="Group 54"/>
            <p:cNvGrpSpPr>
              <a:grpSpLocks/>
            </p:cNvGrpSpPr>
            <p:nvPr/>
          </p:nvGrpSpPr>
          <p:grpSpPr bwMode="auto">
            <a:xfrm>
              <a:off x="197" y="1997"/>
              <a:ext cx="1230" cy="811"/>
              <a:chOff x="4372" y="1950"/>
              <a:chExt cx="1230" cy="811"/>
            </a:xfrm>
          </p:grpSpPr>
          <p:pic>
            <p:nvPicPr>
              <p:cNvPr id="158" name="Picture 3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2" y="1950"/>
                <a:ext cx="1229" cy="8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9" name="Line 36"/>
              <p:cNvSpPr>
                <a:spLocks noChangeShapeType="1"/>
              </p:cNvSpPr>
              <p:nvPr/>
            </p:nvSpPr>
            <p:spPr bwMode="auto">
              <a:xfrm rot="460241" flipH="1" flipV="1">
                <a:off x="4474" y="2028"/>
                <a:ext cx="315" cy="3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0" name="Line 38"/>
              <p:cNvSpPr>
                <a:spLocks noChangeShapeType="1"/>
              </p:cNvSpPr>
              <p:nvPr/>
            </p:nvSpPr>
            <p:spPr bwMode="auto">
              <a:xfrm rot="21139759" flipV="1">
                <a:off x="5170" y="2028"/>
                <a:ext cx="315" cy="3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1" name="Text Box 39"/>
              <p:cNvSpPr txBox="1">
                <a:spLocks noChangeArrowheads="1"/>
              </p:cNvSpPr>
              <p:nvPr/>
            </p:nvSpPr>
            <p:spPr bwMode="auto">
              <a:xfrm>
                <a:off x="4543" y="1956"/>
                <a:ext cx="152" cy="1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350"/>
                  <a:t>R</a:t>
                </a:r>
              </a:p>
            </p:txBody>
          </p:sp>
          <p:sp>
            <p:nvSpPr>
              <p:cNvPr id="162" name="Text Box 40"/>
              <p:cNvSpPr txBox="1">
                <a:spLocks noChangeArrowheads="1"/>
              </p:cNvSpPr>
              <p:nvPr/>
            </p:nvSpPr>
            <p:spPr bwMode="auto">
              <a:xfrm>
                <a:off x="5207" y="1958"/>
                <a:ext cx="152" cy="1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350"/>
                  <a:t>R</a:t>
                </a:r>
              </a:p>
            </p:txBody>
          </p:sp>
          <p:sp>
            <p:nvSpPr>
              <p:cNvPr id="163" name="Line 41"/>
              <p:cNvSpPr>
                <a:spLocks noChangeShapeType="1"/>
              </p:cNvSpPr>
              <p:nvPr/>
            </p:nvSpPr>
            <p:spPr bwMode="auto">
              <a:xfrm>
                <a:off x="4379" y="2699"/>
                <a:ext cx="122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4" name="Text Box 42"/>
              <p:cNvSpPr txBox="1">
                <a:spLocks noChangeArrowheads="1"/>
              </p:cNvSpPr>
              <p:nvPr/>
            </p:nvSpPr>
            <p:spPr bwMode="auto">
              <a:xfrm>
                <a:off x="4858" y="2517"/>
                <a:ext cx="140" cy="1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350"/>
                  <a:t>L</a:t>
                </a:r>
              </a:p>
            </p:txBody>
          </p:sp>
        </p:grpSp>
        <p:sp>
          <p:nvSpPr>
            <p:cNvPr id="157" name="Rectangle 55"/>
            <p:cNvSpPr>
              <a:spLocks noChangeArrowheads="1"/>
            </p:cNvSpPr>
            <p:nvPr/>
          </p:nvSpPr>
          <p:spPr bwMode="auto">
            <a:xfrm>
              <a:off x="181" y="1988"/>
              <a:ext cx="1255" cy="82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165" name="Text Box 7"/>
          <p:cNvSpPr txBox="1">
            <a:spLocks noChangeArrowheads="1"/>
          </p:cNvSpPr>
          <p:nvPr/>
        </p:nvSpPr>
        <p:spPr bwMode="auto">
          <a:xfrm>
            <a:off x="6637840" y="3037799"/>
            <a:ext cx="2620461" cy="25391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en-US" sz="10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condition for a symmetric resonator:</a:t>
            </a:r>
          </a:p>
        </p:txBody>
      </p:sp>
      <p:graphicFrame>
        <p:nvGraphicFramePr>
          <p:cNvPr id="166" name="Object 8"/>
          <p:cNvGraphicFramePr>
            <a:graphicFrameLocks noChangeAspect="1"/>
          </p:cNvGraphicFramePr>
          <p:nvPr>
            <p:extLst/>
          </p:nvPr>
        </p:nvGraphicFramePr>
        <p:xfrm>
          <a:off x="7496113" y="3226721"/>
          <a:ext cx="913391" cy="283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80" name="Equation" r:id="rId7" imgW="698400" imgH="393480" progId="Equation.3">
                  <p:embed/>
                </p:oleObj>
              </mc:Choice>
              <mc:Fallback>
                <p:oleObj name="Equation" r:id="rId7" imgW="698400" imgH="393480" progId="Equation.3">
                  <p:embed/>
                  <p:pic>
                    <p:nvPicPr>
                      <p:cNvPr id="16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6113" y="3226721"/>
                        <a:ext cx="913391" cy="28329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/>
          <p:cNvSpPr/>
          <p:nvPr/>
        </p:nvSpPr>
        <p:spPr>
          <a:xfrm>
            <a:off x="5536406" y="2285962"/>
            <a:ext cx="733806" cy="3634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Right Arrow 167"/>
          <p:cNvSpPr/>
          <p:nvPr/>
        </p:nvSpPr>
        <p:spPr>
          <a:xfrm>
            <a:off x="5600700" y="4714837"/>
            <a:ext cx="733806" cy="36347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7025239" y="1386401"/>
            <a:ext cx="187587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3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optics: resonator </a:t>
            </a:r>
          </a:p>
        </p:txBody>
      </p:sp>
      <p:sp>
        <p:nvSpPr>
          <p:cNvPr id="26" name="Text Box 38"/>
          <p:cNvSpPr txBox="1"/>
          <p:nvPr/>
        </p:nvSpPr>
        <p:spPr>
          <a:xfrm>
            <a:off x="1" y="-5715"/>
            <a:ext cx="914400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cs typeface="Times New Roman" panose="02020603050405020304" pitchFamily="18" charset="0"/>
              </a:rPr>
              <a:t>Electrostatic ion beam trap (EIBT)</a:t>
            </a:r>
          </a:p>
        </p:txBody>
      </p:sp>
    </p:spTree>
    <p:extLst>
      <p:ext uri="{BB962C8B-B14F-4D97-AF65-F5344CB8AC3E}">
        <p14:creationId xmlns:p14="http://schemas.microsoft.com/office/powerpoint/2010/main" val="236321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4515" y="1072863"/>
            <a:ext cx="8972238" cy="3143250"/>
            <a:chOff x="114508" y="990600"/>
            <a:chExt cx="11962984" cy="4191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08" y="990600"/>
              <a:ext cx="11962984" cy="4191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238501" y="1057281"/>
              <a:ext cx="4010024" cy="323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1633"/>
            <a:ext cx="8972237" cy="824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86" y="1853177"/>
            <a:ext cx="8840928" cy="27188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56930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Design of the proposed experimental setup</a:t>
            </a:r>
            <a:endParaRPr lang="en-US" sz="3200" b="1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931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54" y="1088048"/>
            <a:ext cx="5148630" cy="4869382"/>
          </a:xfrm>
          <a:prstGeom prst="rect">
            <a:avLst/>
          </a:prstGeom>
        </p:spPr>
      </p:pic>
      <p:sp>
        <p:nvSpPr>
          <p:cNvPr id="3" name="Text Box 112"/>
          <p:cNvSpPr txBox="1"/>
          <p:nvPr/>
        </p:nvSpPr>
        <p:spPr>
          <a:xfrm>
            <a:off x="1" y="-2700"/>
            <a:ext cx="9148136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000" b="1" dirty="0" smtClean="0">
                <a:solidFill>
                  <a:srgbClr val="FFFF00"/>
                </a:solidFill>
                <a:sym typeface="+mn-ea"/>
              </a:rPr>
              <a:t>Mirror design: ‘</a:t>
            </a:r>
            <a:r>
              <a:rPr lang="en-IN" altLang="en-US" sz="3000" b="1" dirty="0" err="1" smtClean="0">
                <a:solidFill>
                  <a:srgbClr val="FFFF00"/>
                </a:solidFill>
                <a:sym typeface="+mn-ea"/>
              </a:rPr>
              <a:t>Dichroic’HEIBT</a:t>
            </a:r>
            <a:r>
              <a:rPr lang="en-IN" altLang="en-US" sz="3000" b="1" dirty="0" smtClean="0">
                <a:solidFill>
                  <a:srgbClr val="FFFF00"/>
                </a:solidFill>
                <a:sym typeface="+mn-ea"/>
              </a:rPr>
              <a:t> vs EIBT </a:t>
            </a:r>
            <a:endParaRPr lang="en-IN" altLang="en-US" sz="3000" b="1" dirty="0">
              <a:solidFill>
                <a:srgbClr val="FFFF00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47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" y="2330621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A10E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C</a:t>
            </a:r>
            <a:r>
              <a:rPr lang="en-US" sz="2000" b="1" dirty="0" smtClean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ollision </a:t>
            </a:r>
            <a:r>
              <a:rPr lang="en-US" sz="2000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energy is give by: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54863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Under the velocity matched </a:t>
            </a:r>
            <a:r>
              <a:rPr lang="en-US" sz="2000" b="1" dirty="0" smtClean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and small angle condition :</a:t>
            </a:r>
            <a:endParaRPr lang="en-US" sz="2000" b="1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217161" y="738971"/>
            <a:ext cx="2313200" cy="1457402"/>
            <a:chOff x="5145333" y="885283"/>
            <a:chExt cx="1981417" cy="11076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3512" y="1039736"/>
              <a:ext cx="1704975" cy="80962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 rot="17536300">
              <a:off x="6783832" y="787508"/>
              <a:ext cx="245143" cy="440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 rot="14559806">
              <a:off x="6770859" y="1650029"/>
              <a:ext cx="245143" cy="440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 rot="20467315">
              <a:off x="5158304" y="939047"/>
              <a:ext cx="245143" cy="130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 rot="2596974">
              <a:off x="5145333" y="1811296"/>
              <a:ext cx="245143" cy="130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4" name="Text Box 38"/>
          <p:cNvSpPr txBox="1"/>
          <p:nvPr/>
        </p:nvSpPr>
        <p:spPr>
          <a:xfrm>
            <a:off x="1" y="-5715"/>
            <a:ext cx="9144000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00"/>
                </a:solidFill>
                <a:cs typeface="Times New Roman" panose="02020603050405020304" pitchFamily="18" charset="0"/>
              </a:rPr>
              <a:t>Merge beam collision energy in CM frame</a:t>
            </a:r>
            <a:endParaRPr lang="en-US" sz="3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16304" y="2774574"/>
                <a:ext cx="3705565" cy="898708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effectLst/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baseline="-25000" smtClean="0">
                          <a:effectLst/>
                          <a:latin typeface="Cambria Math" panose="02040503050406030204" pitchFamily="18" charset="0"/>
                        </a:rPr>
                        <m:t>col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μ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b="0" i="0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0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b="0" i="0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0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US" b="0" i="0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US" b="0" i="0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0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0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304" y="2774574"/>
                <a:ext cx="3705565" cy="898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2725270" y="5073079"/>
            <a:ext cx="3713801" cy="695325"/>
            <a:chOff x="2725270" y="5073079"/>
            <a:chExt cx="3713801" cy="6953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0521" y="5073079"/>
              <a:ext cx="3638550" cy="695325"/>
            </a:xfrm>
            <a:prstGeom prst="rect">
              <a:avLst/>
            </a:prstGeom>
            <a:ln w="41275">
              <a:solidFill>
                <a:srgbClr val="800080"/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2725270" y="5236699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Δ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659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2"/>
          <p:cNvSpPr txBox="1"/>
          <p:nvPr/>
        </p:nvSpPr>
        <p:spPr>
          <a:xfrm>
            <a:off x="1" y="-2700"/>
            <a:ext cx="9148136" cy="553998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IN" altLang="en-US" sz="3000" b="1" dirty="0" smtClean="0">
                <a:solidFill>
                  <a:srgbClr val="FFFF00"/>
                </a:solidFill>
                <a:sym typeface="+mn-ea"/>
              </a:rPr>
              <a:t>Mirrors voltage optimization </a:t>
            </a:r>
            <a:endParaRPr lang="en-IN" altLang="en-US" sz="3000" b="1" dirty="0">
              <a:solidFill>
                <a:srgbClr val="FFFF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146" y="1809585"/>
            <a:ext cx="3890824" cy="2880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52" y="1725023"/>
            <a:ext cx="4150369" cy="30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6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63659</TotalTime>
  <Words>514</Words>
  <Application>Microsoft Office PowerPoint</Application>
  <PresentationFormat>On-screen Show (4:3)</PresentationFormat>
  <Paragraphs>93</Paragraphs>
  <Slides>18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MS PGothic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1_Office Theme</vt:lpstr>
      <vt:lpstr>Equation</vt:lpstr>
      <vt:lpstr>Hybrid Electrostatic Ion Beam Trap (HEIBT):  design, simulation &amp; fabrication of a setup for cold ion-ion collision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Gothenburg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 Singh</dc:creator>
  <cp:lastModifiedBy>physics</cp:lastModifiedBy>
  <cp:revision>945</cp:revision>
  <cp:lastPrinted>2019-11-20T14:37:17Z</cp:lastPrinted>
  <dcterms:created xsi:type="dcterms:W3CDTF">2016-04-28T19:11:00Z</dcterms:created>
  <dcterms:modified xsi:type="dcterms:W3CDTF">2019-11-21T09:13:51Z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2057-10.2.0.5804</vt:lpwstr>
  </property>
</Properties>
</file>